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2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3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6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7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8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9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1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12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3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4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15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6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17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18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19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20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21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22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23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24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26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27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28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9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30.xml" ContentType="application/vnd.openxmlformats-officedocument.presentationml.notesSlid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31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32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33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34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35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36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37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38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90" r:id="rId2"/>
    <p:sldId id="3744" r:id="rId3"/>
    <p:sldId id="3743" r:id="rId4"/>
    <p:sldId id="3745" r:id="rId5"/>
    <p:sldId id="3746" r:id="rId6"/>
    <p:sldId id="3747" r:id="rId7"/>
    <p:sldId id="3748" r:id="rId8"/>
    <p:sldId id="3749" r:id="rId9"/>
    <p:sldId id="3750" r:id="rId10"/>
    <p:sldId id="3751" r:id="rId11"/>
    <p:sldId id="3754" r:id="rId12"/>
    <p:sldId id="3752" r:id="rId13"/>
    <p:sldId id="272" r:id="rId14"/>
    <p:sldId id="257" r:id="rId15"/>
    <p:sldId id="276" r:id="rId16"/>
    <p:sldId id="274" r:id="rId17"/>
    <p:sldId id="269" r:id="rId18"/>
    <p:sldId id="3741" r:id="rId19"/>
    <p:sldId id="268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3736" r:id="rId29"/>
    <p:sldId id="3735" r:id="rId30"/>
    <p:sldId id="289" r:id="rId31"/>
    <p:sldId id="290" r:id="rId32"/>
    <p:sldId id="279" r:id="rId33"/>
    <p:sldId id="282" r:id="rId34"/>
    <p:sldId id="280" r:id="rId35"/>
    <p:sldId id="281" r:id="rId36"/>
    <p:sldId id="284" r:id="rId37"/>
    <p:sldId id="285" r:id="rId38"/>
    <p:sldId id="286" r:id="rId39"/>
    <p:sldId id="288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</p:embeddedFontLst>
  <p:custDataLst>
    <p:tags r:id="rId4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3690"/>
            <p14:sldId id="3744"/>
            <p14:sldId id="3743"/>
            <p14:sldId id="3745"/>
            <p14:sldId id="3746"/>
            <p14:sldId id="3747"/>
            <p14:sldId id="3748"/>
            <p14:sldId id="3749"/>
            <p14:sldId id="3750"/>
            <p14:sldId id="3751"/>
            <p14:sldId id="3754"/>
            <p14:sldId id="3752"/>
            <p14:sldId id="272"/>
          </p14:sldIdLst>
        </p14:section>
        <p14:section name="Standardabschnitt" id="{DFA7A10C-E1EB-4972-AB36-D2ACD314A82C}">
          <p14:sldIdLst>
            <p14:sldId id="257"/>
            <p14:sldId id="276"/>
            <p14:sldId id="274"/>
            <p14:sldId id="269"/>
            <p14:sldId id="3741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736"/>
            <p14:sldId id="3735"/>
            <p14:sldId id="289"/>
            <p14:sldId id="290"/>
            <p14:sldId id="279"/>
            <p14:sldId id="282"/>
            <p14:sldId id="280"/>
            <p14:sldId id="281"/>
            <p14:sldId id="284"/>
            <p14:sldId id="285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91" autoAdjust="0"/>
  </p:normalViewPr>
  <p:slideViewPr>
    <p:cSldViewPr snapToGrid="0" showGuides="1">
      <p:cViewPr varScale="1">
        <p:scale>
          <a:sx n="88" d="100"/>
          <a:sy n="88" d="100"/>
        </p:scale>
        <p:origin x="81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AT" sz="1400" b="1" dirty="0"/>
              <a:t>Kreisdiagramm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'[TU_Vorlage_Muster V0.21]Beispieldaten'!$B$12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49-4F18-A18C-44EFE031E7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49-4F18-A18C-44EFE031E7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49-4F18-A18C-44EFE031E7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49-4F18-A18C-44EFE031E7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49-4F18-A18C-44EFE031E77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49-4F18-A18C-44EFE031E77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249-4F18-A18C-44EFE031E77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249-4F18-A18C-44EFE031E77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249-4F18-A18C-44EFE031E77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249-4F18-A18C-44EFE031E7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'[TU_Vorlage_Muster V0.21]Beispieldaten'!$A$13:$A$16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'[TU_Vorlage_Muster V0.21]Beispieldaten'!$B$13:$B$16</c:f>
              <c:numCache>
                <c:formatCode>0.0</c:formatCode>
                <c:ptCount val="4"/>
                <c:pt idx="0">
                  <c:v>4.5</c:v>
                </c:pt>
                <c:pt idx="1">
                  <c:v>4</c:v>
                </c:pt>
                <c:pt idx="2">
                  <c:v>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249-4F18-A18C-44EFE031E7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AT" sz="1400" b="1" dirty="0"/>
              <a:t>Kreisdiagramm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7585100302774093"/>
          <c:y val="0.20392252062892441"/>
          <c:w val="0.64829780500592793"/>
          <c:h val="0.65280129492493832"/>
        </c:manualLayout>
      </c:layout>
      <c:pieChart>
        <c:varyColors val="1"/>
        <c:ser>
          <c:idx val="0"/>
          <c:order val="0"/>
          <c:tx>
            <c:strRef>
              <c:f>'[TU_Vorlage_Muster V0.21]Beispieldaten'!$B$12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5-4899-B7E9-F04B2A7613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5-4899-B7E9-F04B2A7613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C5-4899-B7E9-F04B2A7613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C5-4899-B7E9-F04B2A76132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C5-4899-B7E9-F04B2A7613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C5-4899-B7E9-F04B2A76132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2C5-4899-B7E9-F04B2A76132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2C5-4899-B7E9-F04B2A76132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2C5-4899-B7E9-F04B2A76132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2C5-4899-B7E9-F04B2A7613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'[TU_Vorlage_Muster V0.21]Beispieldaten'!$A$13:$A$16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'[TU_Vorlage_Muster V0.21]Beispieldaten'!$B$13:$B$16</c:f>
              <c:numCache>
                <c:formatCode>0.0</c:formatCode>
                <c:ptCount val="4"/>
                <c:pt idx="0">
                  <c:v>4.5</c:v>
                </c:pt>
                <c:pt idx="1">
                  <c:v>4</c:v>
                </c:pt>
                <c:pt idx="2">
                  <c:v>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2C5-4899-B7E9-F04B2A7613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25.09.2024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25.09.2024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5" Type="http://schemas.openxmlformats.org/officeDocument/2006/relationships/slide" Target="../slides/slide16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5" Type="http://schemas.openxmlformats.org/officeDocument/2006/relationships/slide" Target="../slides/slide23.xml"/><Relationship Id="rId4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5" Type="http://schemas.openxmlformats.org/officeDocument/2006/relationships/slide" Target="../slides/slide30.xml"/><Relationship Id="rId4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5" Type="http://schemas.openxmlformats.org/officeDocument/2006/relationships/slide" Target="../slides/slide32.xml"/><Relationship Id="rId4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5" Type="http://schemas.openxmlformats.org/officeDocument/2006/relationships/slide" Target="../slides/slide33.xml"/><Relationship Id="rId4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5" Type="http://schemas.openxmlformats.org/officeDocument/2006/relationships/slide" Target="../slides/slide34.xml"/><Relationship Id="rId4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5" Type="http://schemas.openxmlformats.org/officeDocument/2006/relationships/slide" Target="../slides/slide35.xml"/><Relationship Id="rId4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5" Type="http://schemas.openxmlformats.org/officeDocument/2006/relationships/slide" Target="../slides/slide36.xml"/><Relationship Id="rId4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slide" Target="../slides/slide37.xml"/><Relationship Id="rId4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5" Type="http://schemas.openxmlformats.org/officeDocument/2006/relationships/slide" Target="../slides/slide38.xml"/><Relationship Id="rId4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5" Type="http://schemas.openxmlformats.org/officeDocument/2006/relationships/slide" Target="../slides/slide39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641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747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155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91480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155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63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1333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760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823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74574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4353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0975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74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42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3560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14974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04039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4986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1198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7810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1394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3323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9133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42518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4175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84366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1258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701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583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7206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67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214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571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321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hyperlink" Target="https://www.cs.ubc.ca/~hoos/SATLIB/benchm.html" TargetMode="Externa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7" Type="http://schemas.openxmlformats.org/officeDocument/2006/relationships/image" Target="../media/image14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7" Type="http://schemas.openxmlformats.org/officeDocument/2006/relationships/image" Target="../media/image15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Marianne.muster@tuwien.ac.at" TargetMode="External"/><Relationship Id="rId3" Type="http://schemas.openxmlformats.org/officeDocument/2006/relationships/tags" Target="../tags/tag260.xml"/><Relationship Id="rId7" Type="http://schemas.openxmlformats.org/officeDocument/2006/relationships/hyperlink" Target="https://github.com/Rapi1234/satext" TargetMode="Externa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2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303.xml"/><Relationship Id="rId10" Type="http://schemas.openxmlformats.org/officeDocument/2006/relationships/slideLayout" Target="../slideLayouts/slideLayout9.xml"/><Relationship Id="rId4" Type="http://schemas.openxmlformats.org/officeDocument/2006/relationships/tags" Target="../tags/tag302.xml"/><Relationship Id="rId9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314.xml"/><Relationship Id="rId9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4.xml"/><Relationship Id="rId4" Type="http://schemas.openxmlformats.org/officeDocument/2006/relationships/tags" Target="../tags/tag3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340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9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34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9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60.xml"/><Relationship Id="rId4" Type="http://schemas.openxmlformats.org/officeDocument/2006/relationships/tags" Target="../tags/tag35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366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9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84.xml"/><Relationship Id="rId4" Type="http://schemas.openxmlformats.org/officeDocument/2006/relationships/tags" Target="../tags/tag38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9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97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9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05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7.xml"/><Relationship Id="rId4" Type="http://schemas.openxmlformats.org/officeDocument/2006/relationships/tags" Target="../tags/tag40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13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415.xml"/><Relationship Id="rId4" Type="http://schemas.openxmlformats.org/officeDocument/2006/relationships/tags" Target="../tags/tag4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21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23.xml"/><Relationship Id="rId4" Type="http://schemas.openxmlformats.org/officeDocument/2006/relationships/tags" Target="../tags/tag4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5" Type="http://schemas.openxmlformats.org/officeDocument/2006/relationships/tags" Target="../tags/tag439.xml"/><Relationship Id="rId4" Type="http://schemas.openxmlformats.org/officeDocument/2006/relationships/tags" Target="../tags/tag438.xml"/><Relationship Id="rId9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10" Type="http://schemas.openxmlformats.org/officeDocument/2006/relationships/notesSlide" Target="../notesSlides/notesSlide35.xml"/><Relationship Id="rId4" Type="http://schemas.openxmlformats.org/officeDocument/2006/relationships/tags" Target="../tags/tag448.xml"/><Relationship Id="rId9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458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467.xml"/><Relationship Id="rId7" Type="http://schemas.openxmlformats.org/officeDocument/2006/relationships/slideLayout" Target="../slideLayouts/slideLayout29.xml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478.xml"/><Relationship Id="rId4" Type="http://schemas.openxmlformats.org/officeDocument/2006/relationships/tags" Target="../tags/tag47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484.xml"/><Relationship Id="rId7" Type="http://schemas.openxmlformats.org/officeDocument/2006/relationships/slideLayout" Target="../slideLayouts/slideLayout31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7" Type="http://schemas.openxmlformats.org/officeDocument/2006/relationships/image" Target="../media/image10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21.xml"/><Relationship Id="rId7" Type="http://schemas.openxmlformats.org/officeDocument/2006/relationships/image" Target="../media/image10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27.xml"/><Relationship Id="rId7" Type="http://schemas.openxmlformats.org/officeDocument/2006/relationships/image" Target="../media/image10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7" Type="http://schemas.openxmlformats.org/officeDocument/2006/relationships/image" Target="../media/image13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C556A-B41E-4B2F-8C99-140CFA3FBFC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4438899"/>
            <a:ext cx="10134599" cy="1039564"/>
          </a:xfrm>
        </p:spPr>
        <p:txBody>
          <a:bodyPr/>
          <a:lstStyle/>
          <a:p>
            <a:r>
              <a:rPr lang="de-AT" dirty="0"/>
              <a:t>SAT </a:t>
            </a:r>
            <a:r>
              <a:rPr lang="de-AT" dirty="0" err="1"/>
              <a:t>Solving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maxSAT</a:t>
            </a:r>
            <a:r>
              <a:rPr lang="de-AT" dirty="0"/>
              <a:t> </a:t>
            </a:r>
            <a:r>
              <a:rPr lang="de-AT" dirty="0" err="1"/>
              <a:t>implementaion</a:t>
            </a:r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7F2532-3445-42FF-A67C-2FEBC1EBE2E9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/>
          <a:p>
            <a:r>
              <a:rPr lang="de-AT" dirty="0"/>
              <a:t>Thomas Rapberger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67DC2-96F0-420C-817E-D91C67D8B989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89FB8-9762-4BC8-84AD-DE410AA8BF61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093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90FEC2B-D164-D152-A92D-82482CD2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 test environment</a:t>
            </a:r>
          </a:p>
          <a:p>
            <a:r>
              <a:rPr lang="en-US" dirty="0"/>
              <a:t>Benchmark with SATLIB – Benchmark Problems</a:t>
            </a:r>
          </a:p>
          <a:p>
            <a:r>
              <a:rPr lang="en-US" dirty="0"/>
              <a:t>Verified result of own implementation</a:t>
            </a:r>
          </a:p>
          <a:p>
            <a:r>
              <a:rPr lang="en-US" dirty="0"/>
              <a:t>Compared runtime of all three with RC2 Solver</a:t>
            </a:r>
          </a:p>
          <a:p>
            <a:endParaRPr lang="en-US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SOURCE:  </a:t>
            </a:r>
            <a:r>
              <a:rPr lang="en-US" dirty="0">
                <a:hlinkClick r:id="rId7"/>
              </a:rPr>
              <a:t>https://www.cs.ubc.ca/~hoos/SATLIB/benchm.html</a:t>
            </a:r>
            <a:r>
              <a:rPr lang="de-A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 – without SAT to UNSAT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8" name="Inhaltsplatzhalter 7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8E8C920A-88BA-997D-4B42-63EF89193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49" y="889740"/>
            <a:ext cx="8123502" cy="4874102"/>
          </a:xfrm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1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 – without SAT to UNSAT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  <p:pic>
        <p:nvPicPr>
          <p:cNvPr id="10" name="Grafik 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1DDBE4D-A08F-C7F1-4576-82476A2A4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63" y="991949"/>
            <a:ext cx="8123502" cy="48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A8D6E1-6049-45E7-A669-EB17299D562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2184399"/>
            <a:ext cx="11250611" cy="53340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F91D08-566E-4A8E-AA4F-1FD67818F0F9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7069" y="3429000"/>
            <a:ext cx="9289494" cy="2455545"/>
          </a:xfrm>
        </p:spPr>
        <p:txBody>
          <a:bodyPr anchor="b"/>
          <a:lstStyle/>
          <a:p>
            <a:r>
              <a:rPr lang="de-AT" dirty="0"/>
              <a:t>Thomas Rapberger</a:t>
            </a:r>
          </a:p>
          <a:p>
            <a:r>
              <a:rPr lang="de-AT" dirty="0"/>
              <a:t>Technische Universität Wien</a:t>
            </a:r>
          </a:p>
          <a:p>
            <a:r>
              <a:rPr lang="de-AT" dirty="0"/>
              <a:t>Source: </a:t>
            </a:r>
            <a:r>
              <a:rPr lang="de-AT" dirty="0">
                <a:hlinkClick r:id="rId7"/>
              </a:rPr>
              <a:t>https://github.com/Rapi1234/satext</a:t>
            </a:r>
            <a:r>
              <a:rPr lang="de-AT" dirty="0"/>
              <a:t> </a:t>
            </a:r>
          </a:p>
          <a:p>
            <a:r>
              <a:rPr lang="de-AT" dirty="0">
                <a:hlinkClick r:id="rId8"/>
              </a:rPr>
              <a:t>e51867996@student.tuwien.ac.at</a:t>
            </a:r>
            <a:endParaRPr lang="de-AT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2FA9199-DB6D-496C-8807-48AA9B841223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6D3-8E61-48E9-ADFE-E4612210FDA2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7FECCB-EB74-005D-513B-BAAD760F8DEB}"/>
              </a:ext>
            </a:extLst>
          </p:cNvPr>
          <p:cNvSpPr txBox="1"/>
          <p:nvPr/>
        </p:nvSpPr>
        <p:spPr>
          <a:xfrm>
            <a:off x="5110077" y="26243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i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6003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2276475"/>
            <a:ext cx="9577388" cy="1524000"/>
          </a:xfrm>
        </p:spPr>
        <p:txBody>
          <a:bodyPr/>
          <a:lstStyle/>
          <a:p>
            <a:r>
              <a:rPr lang="de-AT" dirty="0"/>
              <a:t>Folienlayout „Titel“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3971926"/>
            <a:ext cx="9577388" cy="1104900"/>
          </a:xfrm>
        </p:spPr>
        <p:txBody>
          <a:bodyPr/>
          <a:lstStyle/>
          <a:p>
            <a:r>
              <a:rPr lang="de-AT" dirty="0"/>
              <a:t>Platz für Untertitel, </a:t>
            </a:r>
            <a:br>
              <a:rPr lang="de-AT" dirty="0"/>
            </a:br>
            <a:r>
              <a:rPr lang="de-AT" dirty="0"/>
              <a:t>auch 2-zeilig möglich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BBC48B-484D-472E-91AC-ADA8035C69B2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8EFD07-3B9E-403A-9444-57DE703B502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9275208" cy="828675"/>
          </a:xfrm>
        </p:spPr>
        <p:txBody>
          <a:bodyPr/>
          <a:lstStyle/>
          <a:p>
            <a:r>
              <a:rPr lang="de-AT" dirty="0"/>
              <a:t>Folienlayout „Agenda“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9FA5FA-4B52-4796-89D6-6C1267FAC55B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1307069" y="2620963"/>
            <a:ext cx="4465081" cy="3103562"/>
          </a:xfrm>
        </p:spPr>
        <p:txBody>
          <a:bodyPr/>
          <a:lstStyle/>
          <a:p>
            <a:r>
              <a:rPr lang="de-AT" dirty="0"/>
              <a:t>Überschrift Ebene 1</a:t>
            </a:r>
          </a:p>
          <a:p>
            <a:pPr lvl="1"/>
            <a:r>
              <a:rPr lang="de-AT" dirty="0"/>
              <a:t>Untergeordnete Überschrift </a:t>
            </a:r>
            <a:br>
              <a:rPr lang="de-AT" dirty="0"/>
            </a:br>
            <a:r>
              <a:rPr lang="de-AT" dirty="0"/>
              <a:t>Ebene 2</a:t>
            </a:r>
          </a:p>
          <a:p>
            <a:pPr lvl="1"/>
            <a:r>
              <a:rPr lang="de-AT" dirty="0"/>
              <a:t>Und noch einmal Ebene 2</a:t>
            </a:r>
          </a:p>
          <a:p>
            <a:pPr lvl="1"/>
            <a:r>
              <a:rPr lang="de-AT" dirty="0"/>
              <a:t>Und ein drittes Mal</a:t>
            </a:r>
          </a:p>
          <a:p>
            <a:r>
              <a:rPr lang="de-AT" dirty="0"/>
              <a:t>Und hier wieder Ebene 1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B8CA732-EE38-450F-AD4F-A86490BB396D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8499" y="5724525"/>
            <a:ext cx="4480406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32108A-4782-4174-8B4D-0BD1570FEC07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117196" y="2620963"/>
            <a:ext cx="4465081" cy="3103562"/>
          </a:xfrm>
        </p:spPr>
        <p:txBody>
          <a:bodyPr/>
          <a:lstStyle/>
          <a:p>
            <a:r>
              <a:rPr lang="de-AT" dirty="0"/>
              <a:t>Überschrift Ebene 1</a:t>
            </a:r>
          </a:p>
          <a:p>
            <a:pPr lvl="1"/>
            <a:r>
              <a:rPr lang="de-AT" dirty="0"/>
              <a:t>Untergeordnete Überschrift </a:t>
            </a:r>
            <a:br>
              <a:rPr lang="de-AT" dirty="0"/>
            </a:br>
            <a:r>
              <a:rPr lang="de-AT" dirty="0"/>
              <a:t>Ebene 2</a:t>
            </a:r>
          </a:p>
          <a:p>
            <a:pPr lvl="1"/>
            <a:r>
              <a:rPr lang="de-AT" dirty="0"/>
              <a:t>Und noch einmal Ebene 2</a:t>
            </a:r>
          </a:p>
          <a:p>
            <a:pPr lvl="1"/>
            <a:r>
              <a:rPr lang="de-AT" dirty="0"/>
              <a:t>Und ein drittes Mal</a:t>
            </a:r>
          </a:p>
          <a:p>
            <a:r>
              <a:rPr lang="de-AT" dirty="0"/>
              <a:t>Und hier wieder Ebene 1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89AF7D9-F124-4F6B-B76E-78688E69AAA3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5"/>
            </p:custDataLst>
          </p:nvPr>
        </p:nvSpPr>
        <p:spPr>
          <a:xfrm>
            <a:off x="6116158" y="5724525"/>
            <a:ext cx="4480406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8C7B9B-F04D-4A71-8F74-BB5D1600DBF9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66D920-BF8B-4042-AC09-ED45BE7842B2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813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 dirty="0"/>
              <a:t>Folienlayout „Titel und Inhalt“ (= Standard)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de-AT" dirty="0"/>
              <a:t>Platz für beliebige Inhalte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9918E79-FA36-4438-8612-57DCC113BA2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20160F-2D80-4139-9156-9F5A507E0AA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2874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AT" dirty="0"/>
              <a:t>Folienlayout „2 Inhalte“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/>
          <a:p>
            <a:r>
              <a:rPr lang="de-AT" dirty="0"/>
              <a:t>Platzhalter können mit </a:t>
            </a:r>
            <a:r>
              <a:rPr lang="de-AT" dirty="0" err="1"/>
              <a:t>verschie</a:t>
            </a:r>
            <a:r>
              <a:rPr lang="de-AT" dirty="0"/>
              <a:t>-denen Inhalten gefüllt werden. </a:t>
            </a:r>
          </a:p>
          <a:p>
            <a:r>
              <a:rPr lang="de-AT" dirty="0"/>
              <a:t>Hauptthema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r>
              <a:rPr lang="de-AT" dirty="0"/>
              <a:t>Hier wieder ein Hauptthema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30810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/>
          <a:p>
            <a:r>
              <a:rPr lang="de-AT" dirty="0"/>
              <a:t>Hauptthema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endParaRPr lang="de-AT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641985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981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AT"/>
              <a:t>Folienlayout „3 Inhalte“</a:t>
            </a:r>
            <a:endParaRPr lang="de-AT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Platzhalter können mit verschiedenen </a:t>
            </a:r>
            <a:r>
              <a:rPr lang="de-AT" dirty="0" err="1"/>
              <a:t>Inhal-ten</a:t>
            </a:r>
            <a:r>
              <a:rPr lang="de-AT" dirty="0"/>
              <a:t>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1308100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  <a:endParaRPr lang="de-AT" b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5"/>
            </p:custDataLst>
          </p:nvPr>
        </p:nvSpPr>
        <p:spPr>
          <a:xfrm>
            <a:off x="4656138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8979D1-6337-4C68-898B-5C49EA86D8EB}"/>
              </a:ext>
            </a:extLst>
          </p:cNvPr>
          <p:cNvSpPr>
            <a:spLocks noGrp="1"/>
          </p:cNvSpPr>
          <p:nvPr>
            <p:ph sz="half" idx="17"/>
            <p:custDataLst>
              <p:tags r:id="rId6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6F145-F092-4C95-A2A7-BB50245D6F9A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7"/>
            </p:custDataLst>
          </p:nvPr>
        </p:nvSpPr>
        <p:spPr>
          <a:xfrm>
            <a:off x="8004175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494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40B31D-70C2-4C66-82F6-736B7ECAB0B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„2 Inhalte …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8818270-445E-44CE-82E4-85C3DCB1A77C}"/>
              </a:ext>
            </a:extLst>
          </p:cNvPr>
          <p:cNvSpPr>
            <a:spLocks noGrp="1"/>
          </p:cNvSpPr>
          <p:nvPr>
            <p:ph type="body" sz="quarter" idx="18"/>
            <p:custDataLst>
              <p:tags r:id="rId4"/>
            </p:custDataLst>
          </p:nvPr>
        </p:nvSpPr>
        <p:spPr>
          <a:xfrm>
            <a:off x="130810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A7E6A7-4654-435F-9732-43AA44282F7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>
          <a:xfrm>
            <a:off x="6419849" y="1549401"/>
            <a:ext cx="4464000" cy="828674"/>
          </a:xfrm>
        </p:spPr>
        <p:txBody>
          <a:bodyPr/>
          <a:lstStyle/>
          <a:p>
            <a:r>
              <a:rPr lang="de-AT" dirty="0"/>
              <a:t>… mit </a:t>
            </a:r>
            <a:br>
              <a:rPr lang="de-AT" dirty="0"/>
            </a:br>
            <a:r>
              <a:rPr lang="de-AT" dirty="0"/>
              <a:t>2 Überschriften“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/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C79DD6-2D88-4850-B63A-3AB4761686B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7"/>
            </p:custDataLst>
          </p:nvPr>
        </p:nvSpPr>
        <p:spPr>
          <a:xfrm>
            <a:off x="641985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66583-2E2D-4DC1-906C-9AC4DEEBB2E4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481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Introduction to MaxSAT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709C57-AC09-40BA-9D28-F42F0B8ED5ED}"/>
                  </a:ext>
                </a:extLst>
              </p:cNvPr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Given a CNF formula </a:t>
                </a:r>
                <a:r>
                  <a:rPr lang="en-US" dirty="0">
                    <a:sym typeface="Wingdings" panose="05000000000000000000" pitchFamily="2" charset="2"/>
                  </a:rPr>
                  <a:t> find maximum number of clauses that can be satisfied.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)∧(</m:t>
                    </m:r>
                    <m:acc>
                      <m:accPr>
                        <m:chr m:val="̅"/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)∧(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UNSAT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But MaxSAT returns cost of 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A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AT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AT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How to find this number?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Use cardinality constraints. E.g.: only satisfy 1, 2 or 3 of the 4 clauses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709C57-AC09-40BA-9D28-F42F0B8ED5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8"/>
                </p:custDataLst>
              </p:nvPr>
            </p:nvSpPr>
            <p:spPr>
              <a:blipFill>
                <a:blip r:embed="rId9"/>
                <a:stretch>
                  <a:fillRect l="-1576" t="-277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104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/>
              <a:t>Folienlayout „Titel und Inhalt“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Platzhalter kann mit verschiedenen Inhalten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 </a:t>
            </a:r>
            <a:br>
              <a:rPr lang="de-AT" b="1" dirty="0">
                <a:solidFill>
                  <a:schemeClr val="accent1"/>
                </a:solidFill>
              </a:rPr>
            </a:b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ein Hauptthema</a:t>
            </a:r>
          </a:p>
          <a:p>
            <a:pPr marL="0" lvl="1" indent="0">
              <a:buNone/>
            </a:pPr>
            <a:r>
              <a:rPr lang="de-AT" b="1" dirty="0"/>
              <a:t>Und hier nochmals ein </a:t>
            </a:r>
            <a:r>
              <a:rPr lang="de-AT" b="1" dirty="0" err="1"/>
              <a:t>Subthema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910A88D-9C38-4ADF-958E-CA147CA44CB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3"/>
            <a:ext cx="9288463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789E24-6073-43C9-81F1-FAE44844A870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67E445-FE45-4034-8EA9-943122F9A277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419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CDC66-22D5-4FB3-ACFA-E5ED391023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/>
              <a:t>Folienlayout Fließtext 2-spaltig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A4E20-E0AD-4B0A-A1A4-81AFA7C9B78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endParaRPr lang="de-AT" dirty="0"/>
          </a:p>
          <a:p>
            <a:r>
              <a:rPr lang="de-AT" dirty="0"/>
              <a:t>Es ist ein paradiesisches Land, in dem einem gebratene Satzteile in den Mund fliegen. </a:t>
            </a:r>
          </a:p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2A3179C-95C1-40EF-9D63-73DF5C82DAC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3"/>
            <a:ext cx="9288463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C6F73-AA35-45DC-B363-321E816D76B8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03C1C-7652-4A29-A0D2-93E5A59128C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766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8" name="Bildplatzhalter 7" descr="Musterbild">
            <a:extLst>
              <a:ext uri="{FF2B5EF4-FFF2-40B4-BE49-F238E27FC236}">
                <a16:creationId xmlns:a16="http://schemas.microsoft.com/office/drawing/2014/main" id="{0E67DF5E-0605-499E-B9F6-8E653DF56A0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7" r="2317"/>
          <a:stretch/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4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70E476-3F5B-44CA-961A-C2D30C2470D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9754A9-AB9D-48AD-A27D-0E294DDE68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7319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7" name="Bildplatzhalter 7" descr="Musterbild">
            <a:extLst>
              <a:ext uri="{FF2B5EF4-FFF2-40B4-BE49-F238E27FC236}">
                <a16:creationId xmlns:a16="http://schemas.microsoft.com/office/drawing/2014/main" id="{139B5F4F-FF38-4A61-AFF1-FC37313E12C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35"/>
          <a:stretch/>
        </p:blipFill>
        <p:spPr>
          <a:xfrm>
            <a:off x="6419850" y="1549400"/>
            <a:ext cx="5292725" cy="3527425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9440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D6A56D-2D2C-4CC8-B6E9-E745BD1957E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31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5D97F-58D8-484B-8803-360ADDD0E9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„Tabelle“</a:t>
            </a:r>
          </a:p>
        </p:txBody>
      </p:sp>
      <p:graphicFrame>
        <p:nvGraphicFramePr>
          <p:cNvPr id="7" name="Tabellenplatzhalter 6" descr="Mustertabelle">
            <a:extLst>
              <a:ext uri="{FF2B5EF4-FFF2-40B4-BE49-F238E27FC236}">
                <a16:creationId xmlns:a16="http://schemas.microsoft.com/office/drawing/2014/main" id="{B30E6C08-C75D-412A-BD17-93935791DF95}"/>
              </a:ext>
            </a:extLst>
          </p:cNvPr>
          <p:cNvGraphicFramePr>
            <a:graphicFrameLocks noGrp="1"/>
          </p:cNvGraphicFramePr>
          <p:nvPr>
            <p:ph type="tbl" sz="quarter" idx="11"/>
            <p:custDataLst>
              <p:tags r:id="rId2"/>
            </p:custDataLst>
          </p:nvPr>
        </p:nvGraphicFramePr>
        <p:xfrm>
          <a:off x="1306513" y="2620963"/>
          <a:ext cx="10406062" cy="2857500"/>
        </p:xfrm>
        <a:graphic>
          <a:graphicData uri="http://schemas.openxmlformats.org/drawingml/2006/table">
            <a:tbl>
              <a:tblPr firstRow="1" firstCol="1" lastRow="1" lastCol="1" bandRow="1">
                <a:tableStyleId>{3C2FFA5D-87B4-456A-9821-1D502468CF0F}</a:tableStyleId>
              </a:tblPr>
              <a:tblGrid>
                <a:gridCol w="2203292">
                  <a:extLst>
                    <a:ext uri="{9D8B030D-6E8A-4147-A177-3AD203B41FA5}">
                      <a16:colId xmlns:a16="http://schemas.microsoft.com/office/drawing/2014/main" val="1213073733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1308208642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3484575958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895171601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783669260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381303182"/>
                    </a:ext>
                  </a:extLst>
                </a:gridCol>
              </a:tblGrid>
              <a:tr h="3877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Betrag in Mio. EUR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2016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5276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1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511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2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7737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3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268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4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4.700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4953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5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4.800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2365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Ergebnis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29.600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28.200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24.800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37.300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28.400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10524"/>
                  </a:ext>
                </a:extLst>
              </a:tr>
            </a:tbl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306D8AE-4B7C-4649-A5ED-802F1744A73E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7070" y="5734917"/>
            <a:ext cx="10405506" cy="16362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50BC74-4FE2-498F-B8F4-D608F8CA787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42C00-6285-4D8A-9996-95B8986DDC9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0185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7A84-7BEB-4D6D-BC5B-9B760487E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„Diagramm“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8B1D5E-1E77-4FD0-ABAB-4E9ECD3CCB6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Hinweis zur Diagrammgestaltung</a:t>
            </a:r>
          </a:p>
          <a:p>
            <a:pPr marL="0" indent="0">
              <a:buNone/>
            </a:pPr>
            <a:r>
              <a:rPr lang="de-AT" dirty="0"/>
              <a:t>Im Sinne einer barrierefreien Ge-</a:t>
            </a:r>
            <a:r>
              <a:rPr lang="de-AT" dirty="0" err="1"/>
              <a:t>staltung</a:t>
            </a:r>
            <a:r>
              <a:rPr lang="de-AT" dirty="0"/>
              <a:t> sollten Farben so gut wie möglich unterscheidbar sein. Andernfalls bitte entsprechend </a:t>
            </a:r>
            <a:br>
              <a:rPr lang="de-AT" dirty="0"/>
            </a:br>
            <a:r>
              <a:rPr lang="de-AT" dirty="0"/>
              <a:t>über </a:t>
            </a:r>
            <a:r>
              <a:rPr lang="de-AT" b="1" dirty="0"/>
              <a:t>Beschreibungen oder Alternativtext </a:t>
            </a:r>
            <a:r>
              <a:rPr lang="de-AT" dirty="0"/>
              <a:t>Informationen abrufbar machen (weitere Details zur Diagrammgestaltung siehe </a:t>
            </a:r>
            <a:r>
              <a:rPr lang="de-AT" i="1" dirty="0" err="1"/>
              <a:t>TUW_Arbeitsmappe_Muster</a:t>
            </a:r>
            <a:r>
              <a:rPr lang="de-AT" dirty="0"/>
              <a:t>).</a:t>
            </a:r>
          </a:p>
          <a:p>
            <a:pPr lvl="2"/>
            <a:endParaRPr lang="de-AT" dirty="0"/>
          </a:p>
        </p:txBody>
      </p:sp>
      <p:graphicFrame>
        <p:nvGraphicFramePr>
          <p:cNvPr id="14" name="Diagrammplatzhalter 9" descr="Kreisdiagramm mit folgenden Werten:&#10;Kategorie 1: 31 %&#10;Kategorie 2: 27 %&#10;Kategorie 3: 8 %&#10;Kategorie 4: 34 %">
            <a:extLst>
              <a:ext uri="{FF2B5EF4-FFF2-40B4-BE49-F238E27FC236}">
                <a16:creationId xmlns:a16="http://schemas.microsoft.com/office/drawing/2014/main" id="{798446A9-9FAB-4F7A-AE1D-8CA2E1269707}"/>
              </a:ext>
            </a:extLst>
          </p:cNvPr>
          <p:cNvGraphicFramePr>
            <a:graphicFrameLocks noGrp="1"/>
          </p:cNvGraphicFramePr>
          <p:nvPr>
            <p:ph type="chart" sz="quarter" idx="14"/>
            <p:custDataLst>
              <p:tags r:id="rId3"/>
            </p:custDataLst>
          </p:nvPr>
        </p:nvGraphicFramePr>
        <p:xfrm>
          <a:off x="6419850" y="1209675"/>
          <a:ext cx="5292725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B5CCE06-4633-4A70-9638-DBE45E294C3B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E3D761-2495-4099-A5FA-4753DDDE2A7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83FF0-9954-4C4F-BC0D-0B6B695C245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430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BD9D1-A5B0-4910-92BF-0BC43A87D23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AT" dirty="0"/>
              <a:t>Folienlayout „Abschnittsüberschrift“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356BE-44F7-4A00-9CB9-E3B890128075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/>
          <a:p>
            <a:r>
              <a:rPr lang="de-AT" dirty="0"/>
              <a:t>Platz für Untertitel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A92D6-745C-4450-A11E-33DC15752450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6B2AE-8EC1-4C50-9BF1-F7A813F64D7A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6675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Mediaclip</a:t>
            </a:r>
          </a:p>
        </p:txBody>
      </p:sp>
      <p:sp>
        <p:nvSpPr>
          <p:cNvPr id="9" name="Medienplatzhalter 8" descr="Medienplatzhalter&#10;">
            <a:extLst>
              <a:ext uri="{FF2B5EF4-FFF2-40B4-BE49-F238E27FC236}">
                <a16:creationId xmlns:a16="http://schemas.microsoft.com/office/drawing/2014/main" id="{B9405F0A-7554-4CE7-9D83-C95DB1F8F633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A9AB7C3-CA05-4B40-A06C-F46A259D030F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>
          <a:xfrm>
            <a:off x="6423025" y="6113198"/>
            <a:ext cx="48704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926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6123-29B2-47AB-88F0-55B207782F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/>
          <a:lstStyle/>
          <a:p>
            <a:r>
              <a:rPr lang="de-AT" dirty="0"/>
              <a:t>Musterzitat</a:t>
            </a:r>
            <a:br>
              <a:rPr lang="de-AT" dirty="0"/>
            </a:br>
            <a:r>
              <a:rPr lang="de-AT" dirty="0"/>
              <a:t>Lorem </a:t>
            </a:r>
            <a:r>
              <a:rPr lang="de-AT" dirty="0" err="1"/>
              <a:t>ipsum</a:t>
            </a:r>
            <a:r>
              <a:rPr lang="de-AT" dirty="0"/>
              <a:t> </a:t>
            </a:r>
            <a:r>
              <a:rPr lang="de-AT" dirty="0" err="1"/>
              <a:t>dolor</a:t>
            </a:r>
            <a:r>
              <a:rPr lang="de-AT" dirty="0"/>
              <a:t> </a:t>
            </a:r>
            <a:r>
              <a:rPr lang="de-AT" dirty="0" err="1"/>
              <a:t>sit</a:t>
            </a:r>
            <a:r>
              <a:rPr lang="de-AT" dirty="0"/>
              <a:t> </a:t>
            </a:r>
            <a:r>
              <a:rPr lang="de-AT" dirty="0" err="1"/>
              <a:t>amet</a:t>
            </a:r>
            <a:r>
              <a:rPr lang="de-AT" dirty="0"/>
              <a:t>, </a:t>
            </a:r>
            <a:r>
              <a:rPr lang="de-AT" dirty="0" err="1"/>
              <a:t>consectetuer</a:t>
            </a:r>
            <a:r>
              <a:rPr lang="de-AT" dirty="0"/>
              <a:t> </a:t>
            </a:r>
            <a:r>
              <a:rPr lang="de-AT" dirty="0" err="1"/>
              <a:t>adipiscing</a:t>
            </a:r>
            <a:r>
              <a:rPr lang="de-AT" dirty="0"/>
              <a:t> </a:t>
            </a:r>
            <a:r>
              <a:rPr lang="de-AT" dirty="0" err="1"/>
              <a:t>elit</a:t>
            </a:r>
            <a:r>
              <a:rPr lang="de-AT" dirty="0"/>
              <a:t>. Maecenas </a:t>
            </a:r>
            <a:r>
              <a:rPr lang="de-AT" dirty="0" err="1"/>
              <a:t>porttitor</a:t>
            </a:r>
            <a:r>
              <a:rPr lang="de-AT" dirty="0"/>
              <a:t> </a:t>
            </a:r>
            <a:r>
              <a:rPr lang="de-AT" dirty="0" err="1"/>
              <a:t>congue</a:t>
            </a:r>
            <a:r>
              <a:rPr lang="de-AT" dirty="0"/>
              <a:t> </a:t>
            </a:r>
            <a:r>
              <a:rPr lang="de-AT" dirty="0" err="1"/>
              <a:t>massa</a:t>
            </a:r>
            <a:r>
              <a:rPr lang="de-AT" dirty="0"/>
              <a:t>.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31A55-E7A7-4A47-B171-8A63985487E4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2"/>
            </p:custDataLst>
          </p:nvPr>
        </p:nvSpPr>
        <p:spPr>
          <a:xfrm>
            <a:off x="6232525" y="4503737"/>
            <a:ext cx="4652963" cy="573088"/>
          </a:xfrm>
        </p:spPr>
        <p:txBody>
          <a:bodyPr/>
          <a:lstStyle/>
          <a:p>
            <a:r>
              <a:rPr lang="de-AT" dirty="0"/>
              <a:t>Lorem Ipsum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E9C8F-A6DA-4626-9AB2-F0B3C2094195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F1B663-2F62-4EB5-A7BE-A7EA8849095D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3764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11" descr="Musterbild&#10;">
            <a:extLst>
              <a:ext uri="{FF2B5EF4-FFF2-40B4-BE49-F238E27FC236}">
                <a16:creationId xmlns:a16="http://schemas.microsoft.com/office/drawing/2014/main" id="{66AF2688-D97B-4AF0-BE10-455C3C25CF1A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 rotWithShape="1">
          <a:blip r:embed="rId8"/>
          <a:srcRect t="23745" b="23745"/>
          <a:stretch/>
        </p:blipFill>
        <p:spPr>
          <a:xfrm>
            <a:off x="0" y="0"/>
            <a:ext cx="12192000" cy="606338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großes Bild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A0BF16B-8789-4309-A844-8ACCADAEC357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246938" y="6049963"/>
            <a:ext cx="4465637" cy="17145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68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Search Algorithms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1297113"/>
            <a:ext cx="9288463" cy="4175125"/>
          </a:xfrm>
        </p:spPr>
        <p:txBody>
          <a:bodyPr/>
          <a:lstStyle/>
          <a:p>
            <a:r>
              <a:rPr lang="en-US" dirty="0"/>
              <a:t>Linear search UNSAT to SAT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all clauses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all but one clause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Repeat until the formula is SAT.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Number of unsatisfied clauses is equal to cost</a:t>
            </a:r>
          </a:p>
          <a:p>
            <a:r>
              <a:rPr lang="en-US" dirty="0"/>
              <a:t>Linear search SAT to UNSAT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one clause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two clauses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Repeat until the formula is UNSAT.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Number of unsatisfied clauses is equal to cost</a:t>
            </a:r>
          </a:p>
          <a:p>
            <a:r>
              <a:rPr lang="en-US" dirty="0"/>
              <a:t>Binary search</a:t>
            </a:r>
          </a:p>
          <a:p>
            <a:pPr lvl="1"/>
            <a:r>
              <a:rPr lang="de-AT" dirty="0"/>
              <a:t>Use </a:t>
            </a:r>
            <a:r>
              <a:rPr lang="en-US" dirty="0"/>
              <a:t>binary search to find number of clauses that can be satisfied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5772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Schematische Darstellung Sublogo">
            <a:extLst>
              <a:ext uri="{FF2B5EF4-FFF2-40B4-BE49-F238E27FC236}">
                <a16:creationId xmlns:a16="http://schemas.microsoft.com/office/drawing/2014/main" id="{354A31B6-A239-47BA-84ED-E4EF930666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A8822E-F3B0-47B2-AED4-289224A1979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/>
          <a:lstStyle/>
          <a:p>
            <a:r>
              <a:rPr lang="de-AT" dirty="0"/>
              <a:t>Folienlayout „Titelfolie </a:t>
            </a:r>
            <a:br>
              <a:rPr lang="de-AT" dirty="0"/>
            </a:br>
            <a:r>
              <a:rPr lang="de-AT" dirty="0"/>
              <a:t>mit Sublogo“ (Beispiel)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6046A7F9-5520-464A-871C-61AF609B1C5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Sprechblase: rechteckig mit abgerundeten Ecken 4" descr="Hinweis">
            <a:extLst>
              <a:ext uri="{FF2B5EF4-FFF2-40B4-BE49-F238E27FC236}">
                <a16:creationId xmlns:a16="http://schemas.microsoft.com/office/drawing/2014/main" id="{4EA6D9DE-CC68-4FBE-B2CD-A38307E542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71900" y="466725"/>
            <a:ext cx="3543300" cy="1301750"/>
          </a:xfrm>
          <a:prstGeom prst="wedgeRoundRectCallout">
            <a:avLst>
              <a:gd name="adj1" fmla="val -72851"/>
              <a:gd name="adj2" fmla="val -2899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/>
              <a:t>Hinweis: Das Sublogo sollte die dargestellten Dimensionen haben. Falls das Logo kleiner ist (weil Weißraum rund um das Logo ist), schneiden Sie das Bild bitte entsprechend zu (siehe Hinweise in Anleitungsdatei).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0E97E-0DB7-41A9-B111-3F5D1158A9C4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288150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Schematische Darstellung Sublogo">
            <a:extLst>
              <a:ext uri="{FF2B5EF4-FFF2-40B4-BE49-F238E27FC236}">
                <a16:creationId xmlns:a16="http://schemas.microsoft.com/office/drawing/2014/main" id="{CC38F8F0-2B45-4FE6-A209-D0F091D2CCE3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A31DA15-FC12-412D-9521-0FBF901CBCF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/>
          <a:p>
            <a:r>
              <a:rPr lang="de-AT" dirty="0"/>
              <a:t>Folienlayout „Titelfolie mit Bild und </a:t>
            </a:r>
            <a:r>
              <a:rPr lang="de-AT" dirty="0" err="1"/>
              <a:t>Sublogo</a:t>
            </a:r>
            <a:r>
              <a:rPr lang="de-AT" dirty="0"/>
              <a:t>“ (Beispiel)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1F3E631-9C8D-4BE6-B3C2-66B1EFC94254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020D9D-D385-44E4-B5C0-CF92441ECD74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714D0-9782-4AF0-8105-8C4EA157EA85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141681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16" descr="Schematische Darstellung Sublogo">
            <a:extLst>
              <a:ext uri="{FF2B5EF4-FFF2-40B4-BE49-F238E27FC236}">
                <a16:creationId xmlns:a16="http://schemas.microsoft.com/office/drawing/2014/main" id="{4BC3E1DE-C97D-48ED-9D06-062688536B1F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5" y="468437"/>
            <a:ext cx="2280986" cy="74295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EA24AD2-91A9-445A-A7B9-68F7675CC9B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„Abschnittsüberschrift mit Sublogo“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176F74B-ED03-487A-A3EA-E3606282DFAC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 dirty="0"/>
              <a:t>(Beispiel)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98D8854-0516-479F-A737-F16B3A0C160D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5035E0-81DA-4800-8223-F21FDA0974AF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25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Titel und Inhalt“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Platzhalter kann mit verschiedenen Inhalten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 Ebene 1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r>
              <a:rPr lang="de-AT" b="1" dirty="0"/>
              <a:t> Ebene 2</a:t>
            </a:r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muss manuell fett gemacht werden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Ebene 1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26036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Inhalte“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ein Hauptthema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B404C80-135F-48E8-ABD1-0D51D03F8E94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endParaRPr lang="de-AT" b="1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602C66-6A46-4095-A282-7F1F6E05ED0E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5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9016C6-EC04-4D84-8948-3939E595DC4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166FEE-B49A-4F13-B0AE-08C9253C19B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26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 …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 kleines Bächlein namens Duden fließt durch ihren Ort.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DCB48C-6218-4689-B44A-E5F2712CE0D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A7E6A7-4654-435F-9732-43AA44282F7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… mit 2 Überschriften“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  <a:p>
            <a:r>
              <a:rPr lang="de-AT" dirty="0"/>
              <a:t>Der große Oxmox riet ihr davon ab.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37B10C5-4AD8-4DDA-9F72-3E2A843ED336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9DCC7-A5A9-4B18-9280-7B39F3BADE9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992D0A-928F-4C75-B90F-64A5E1BE6EC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6176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4464050" cy="828675"/>
          </a:xfrm>
        </p:spPr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„Logo klein – 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Bei der Animation von Bildern sollten diese am rechten oberen Eck ausgerichtet werden. </a:t>
            </a:r>
          </a:p>
          <a:p>
            <a:r>
              <a:rPr lang="de-AT" dirty="0"/>
              <a:t>Mustertext: Weit hinten, hinter den Wortbergen,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970362EC-8297-4F7F-8D0B-285512CAA67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l="2335" r="2335"/>
          <a:stretch/>
        </p:blipFill>
        <p:spPr>
          <a:xfrm>
            <a:off x="6419850" y="466725"/>
            <a:ext cx="5292725" cy="52578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DCC1B-4BB0-4F06-AF4E-DE26016BCD9F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EDCAF7-959A-48B7-8139-9CBFA2303CE2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8765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10404474" cy="828675"/>
          </a:xfrm>
        </p:spPr>
        <p:txBody>
          <a:bodyPr/>
          <a:lstStyle/>
          <a:p>
            <a:r>
              <a:rPr lang="de-AT" dirty="0"/>
              <a:t>Folienlayout „Logo klein – 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5A62F13F-BE24-4131-AC8D-6086FBCA81D3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t="44" b="44"/>
          <a:stretch/>
        </p:blipFill>
        <p:spPr>
          <a:xfrm>
            <a:off x="6419850" y="1549400"/>
            <a:ext cx="5292725" cy="352742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5E1A0-4B43-4AB2-A328-CA32D73F1A4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A103E-D3CE-4BA1-BBFB-9FCEE8FFAE38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7865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5D97F-58D8-484B-8803-360ADDD0E9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10404475" cy="828675"/>
          </a:xfrm>
        </p:spPr>
        <p:txBody>
          <a:bodyPr/>
          <a:lstStyle/>
          <a:p>
            <a:r>
              <a:rPr lang="de-AT" dirty="0"/>
              <a:t>Folienlayout „Logo klein – Tabelle“</a:t>
            </a:r>
          </a:p>
        </p:txBody>
      </p:sp>
      <p:graphicFrame>
        <p:nvGraphicFramePr>
          <p:cNvPr id="7" name="Tabellenplatzhalter 6" descr="Mustertabelle">
            <a:extLst>
              <a:ext uri="{FF2B5EF4-FFF2-40B4-BE49-F238E27FC236}">
                <a16:creationId xmlns:a16="http://schemas.microsoft.com/office/drawing/2014/main" id="{B30E6C08-C75D-412A-BD17-93935791DF95}"/>
              </a:ext>
            </a:extLst>
          </p:cNvPr>
          <p:cNvGraphicFramePr>
            <a:graphicFrameLocks noGrp="1"/>
          </p:cNvGraphicFramePr>
          <p:nvPr>
            <p:ph type="tbl" sz="quarter" idx="11"/>
            <p:custDataLst>
              <p:tags r:id="rId2"/>
            </p:custDataLst>
          </p:nvPr>
        </p:nvGraphicFramePr>
        <p:xfrm>
          <a:off x="1308100" y="1549400"/>
          <a:ext cx="10404477" cy="3688080"/>
        </p:xfrm>
        <a:graphic>
          <a:graphicData uri="http://schemas.openxmlformats.org/drawingml/2006/table">
            <a:tbl>
              <a:tblPr firstRow="1" firstCol="1" lastRow="1" lastCol="1" bandRow="1">
                <a:tableStyleId>{3C2FFA5D-87B4-456A-9821-1D502468CF0F}</a:tableStyleId>
              </a:tblPr>
              <a:tblGrid>
                <a:gridCol w="2202957">
                  <a:extLst>
                    <a:ext uri="{9D8B030D-6E8A-4147-A177-3AD203B41FA5}">
                      <a16:colId xmlns:a16="http://schemas.microsoft.com/office/drawing/2014/main" val="1213073733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1308208642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3484575958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2895171601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783669260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2381303182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Betrag in Mio. EUR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2016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5276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1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4.500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3.400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5119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7.000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3.900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77379"/>
                  </a:ext>
                </a:extLst>
              </a:tr>
              <a:tr h="3343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1.200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7.100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3.500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268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4.400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4.700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495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4.900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4.800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236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07896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06879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093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7596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Ergebnis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29.600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28.200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24.800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37.300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28.400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10524"/>
                  </a:ext>
                </a:extLst>
              </a:tr>
            </a:tbl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3832A-C9AD-4A1D-9DC2-B5F9B1BF8C04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8100" y="5724525"/>
            <a:ext cx="1040447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A8101A-98EF-440F-8829-ABBEA461B884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E5A98-471E-4162-82F2-91D5A3CC1CB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0523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7A84-7BEB-4D6D-BC5B-9B760487E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423" y="468438"/>
            <a:ext cx="4458966" cy="828675"/>
          </a:xfrm>
        </p:spPr>
        <p:txBody>
          <a:bodyPr/>
          <a:lstStyle/>
          <a:p>
            <a:r>
              <a:rPr lang="de-AT" dirty="0"/>
              <a:t>Folienlayout „Logo klein – Diagramm“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8B1D5E-1E77-4FD0-ABAB-4E9ECD3CCB6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Hier ist Platz für einen Untertitel </a:t>
            </a:r>
          </a:p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Eines Tages aber beschloss eine kleine Zeile Mustertext, ihr Name war Lorem Ipsum, …</a:t>
            </a:r>
          </a:p>
          <a:p>
            <a:pPr lvl="2"/>
            <a:endParaRPr lang="de-AT" dirty="0"/>
          </a:p>
        </p:txBody>
      </p:sp>
      <p:graphicFrame>
        <p:nvGraphicFramePr>
          <p:cNvPr id="16" name="Diagrammplatzhalter 9" descr="Kreisdiagramm - Muster mit folgenden Werten: &#10;Kategorie 1: 17%&#10;Kategorie 2: 15%&#10;Kategorie 3: 5%&#10;Kategorie 4: 19%&#10;Kategorie 5: 15%&#10;Kategorie 6: 29%">
            <a:extLst>
              <a:ext uri="{FF2B5EF4-FFF2-40B4-BE49-F238E27FC236}">
                <a16:creationId xmlns:a16="http://schemas.microsoft.com/office/drawing/2014/main" id="{47181B90-4081-41B2-A67F-2CFA9F0BD4BE}"/>
              </a:ext>
            </a:extLst>
          </p:cNvPr>
          <p:cNvGraphicFramePr>
            <a:graphicFrameLocks noGrp="1"/>
          </p:cNvGraphicFramePr>
          <p:nvPr>
            <p:ph type="chart" sz="quarter" idx="14"/>
            <p:custDataLst>
              <p:tags r:id="rId3"/>
            </p:custDataLst>
          </p:nvPr>
        </p:nvGraphicFramePr>
        <p:xfrm>
          <a:off x="6419850" y="468313"/>
          <a:ext cx="5292725" cy="525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D5777D-6DCA-44B9-B621-6C24BE75D7C8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0DFFBF-A5E0-407E-80C1-BE1C024BC0D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27BF3D-3A2A-4FAA-B417-EC78F3C09F6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850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Implemented all three methods</a:t>
            </a:r>
          </a:p>
          <a:p>
            <a:r>
              <a:rPr lang="en-US" dirty="0"/>
              <a:t>Used Minisat22 for checking if (modified) clause is satisfiable</a:t>
            </a:r>
          </a:p>
          <a:p>
            <a:r>
              <a:rPr lang="en-US" dirty="0"/>
              <a:t>Question how to encode cardinality constraints</a:t>
            </a:r>
          </a:p>
          <a:p>
            <a:r>
              <a:rPr lang="en-US" dirty="0"/>
              <a:t>Verification with RC2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362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Binary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04346" y="1183139"/>
            <a:ext cx="5694936" cy="4726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3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Cardinality Constraints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37491"/>
            <a:ext cx="3593997" cy="29830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 flipV="1">
            <a:off x="3256280" y="2641600"/>
            <a:ext cx="1444308" cy="10769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3256280" y="3835400"/>
            <a:ext cx="1444308" cy="382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553" y="2628788"/>
            <a:ext cx="7049484" cy="1600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48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Indicators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3142177"/>
            <a:ext cx="3593997" cy="29830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7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 flipV="1">
            <a:off x="3256280" y="4534514"/>
            <a:ext cx="1444308" cy="3887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3256280" y="5040086"/>
            <a:ext cx="1444308" cy="1085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553" y="4534514"/>
            <a:ext cx="7049484" cy="1600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3C5322E-95D6-964F-97DE-8C5FEF5CDD9D}"/>
              </a:ext>
            </a:extLst>
          </p:cNvPr>
          <p:cNvCxnSpPr>
            <a:cxnSpLocks/>
          </p:cNvCxnSpPr>
          <p:nvPr/>
        </p:nvCxnSpPr>
        <p:spPr>
          <a:xfrm>
            <a:off x="6214533" y="4110589"/>
            <a:ext cx="1276881" cy="8126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C913D3-A82F-08EE-E69C-060949D8B6A8}"/>
              </a:ext>
            </a:extLst>
          </p:cNvPr>
          <p:cNvCxnSpPr>
            <a:cxnSpLocks/>
          </p:cNvCxnSpPr>
          <p:nvPr/>
        </p:nvCxnSpPr>
        <p:spPr>
          <a:xfrm flipH="1">
            <a:off x="10293350" y="4110589"/>
            <a:ext cx="914150" cy="740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A1ECC99-35ED-47E3-4AC1-F068A2816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198" y="1201912"/>
            <a:ext cx="5056302" cy="290867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83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13467"/>
            <a:ext cx="5074370" cy="4211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8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>
            <a:off x="5427133" y="4428067"/>
            <a:ext cx="533400" cy="397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5427133" y="4574273"/>
            <a:ext cx="533400" cy="15509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3" y="4825104"/>
            <a:ext cx="5769504" cy="130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3C5322E-95D6-964F-97DE-8C5FEF5CDD9D}"/>
              </a:ext>
            </a:extLst>
          </p:cNvPr>
          <p:cNvCxnSpPr>
            <a:cxnSpLocks/>
          </p:cNvCxnSpPr>
          <p:nvPr/>
        </p:nvCxnSpPr>
        <p:spPr>
          <a:xfrm>
            <a:off x="6231469" y="4110589"/>
            <a:ext cx="1989664" cy="10117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C913D3-A82F-08EE-E69C-060949D8B6A8}"/>
              </a:ext>
            </a:extLst>
          </p:cNvPr>
          <p:cNvCxnSpPr>
            <a:cxnSpLocks/>
          </p:cNvCxnSpPr>
          <p:nvPr/>
        </p:nvCxnSpPr>
        <p:spPr>
          <a:xfrm flipH="1">
            <a:off x="10596563" y="4110589"/>
            <a:ext cx="610937" cy="9294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A1ECC99-35ED-47E3-4AC1-F068A2816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198" y="1201912"/>
            <a:ext cx="5056302" cy="2908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04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999D3E2-09C7-8D21-50A2-C05FC0B3C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82913"/>
            <a:ext cx="5686442" cy="3207153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210E7E-D87C-FC39-2EC0-E44C78567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763" y="1982913"/>
            <a:ext cx="5354637" cy="32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99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TUW_Musterpraesentation</Template>
  <TotalTime>0</TotalTime>
  <Words>1819</Words>
  <Application>Microsoft Office PowerPoint</Application>
  <PresentationFormat>Breitbild</PresentationFormat>
  <Paragraphs>420</Paragraphs>
  <Slides>39</Slides>
  <Notes>39</Notes>
  <HiddenSlides>27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Wingdings</vt:lpstr>
      <vt:lpstr>Cambria Math</vt:lpstr>
      <vt:lpstr>TU Wien</vt:lpstr>
      <vt:lpstr>SAT Solving  maxSAT implementaion</vt:lpstr>
      <vt:lpstr>Introduction to MaxSAT</vt:lpstr>
      <vt:lpstr>MaxSAT Search Algorithms</vt:lpstr>
      <vt:lpstr>MaxSAT Implementation</vt:lpstr>
      <vt:lpstr>MaxSAT Implementation – Binary Search</vt:lpstr>
      <vt:lpstr>MaxSAT Implementation – Cardinality Constraints</vt:lpstr>
      <vt:lpstr>MaxSAT Implementation – Indicators</vt:lpstr>
      <vt:lpstr>MaxSAT Implementation</vt:lpstr>
      <vt:lpstr>MaxSAT Implementation</vt:lpstr>
      <vt:lpstr>MaxSAT Evaluation</vt:lpstr>
      <vt:lpstr>MaxSAT Evaluation – without SAT to UNSAT</vt:lpstr>
      <vt:lpstr>MaxSAT Evaluation – without SAT to UNSAT</vt:lpstr>
      <vt:lpstr>Thank You</vt:lpstr>
      <vt:lpstr>Folienlayout „Titel“</vt:lpstr>
      <vt:lpstr>Folienlayout „Agenda“</vt:lpstr>
      <vt:lpstr>Folienlayout „Titel und Inhalt“ (= Standard)</vt:lpstr>
      <vt:lpstr>Folienlayout „2 Inhalte“ </vt:lpstr>
      <vt:lpstr>Folienlayout „3 Inhalte“</vt:lpstr>
      <vt:lpstr>Folienlayout „2 Inhalte … </vt:lpstr>
      <vt:lpstr>Folienlayout „Titel und Inhalt“</vt:lpstr>
      <vt:lpstr>Folienlayout Fließtext 2-spaltig</vt:lpstr>
      <vt:lpstr>Folienlayout  „Bild groß“</vt:lpstr>
      <vt:lpstr>Folienlayout „Bild Querformat“</vt:lpstr>
      <vt:lpstr>Folienlayout „Tabelle“</vt:lpstr>
      <vt:lpstr>Folienlayout „Diagramm“</vt:lpstr>
      <vt:lpstr>Folienlayout „Abschnittsüberschrift“</vt:lpstr>
      <vt:lpstr>Folienlayout für Mediaclip</vt:lpstr>
      <vt:lpstr>Musterzitat Lorem ipsum dolor sit amet, consectetuer adipiscing elit. Maecenas porttitor congue massa. </vt:lpstr>
      <vt:lpstr>Folienlayout für großes Bild</vt:lpstr>
      <vt:lpstr>Folienlayout „Titelfolie  mit Sublogo“ (Beispiel)</vt:lpstr>
      <vt:lpstr>Folienlayout „Titelfolie mit Bild und Sublogo“ (Beispiel)</vt:lpstr>
      <vt:lpstr>Folienlayout „Abschnittsüberschrift mit Sublogo“</vt:lpstr>
      <vt:lpstr>Folienlayout „Logo klein – Titel und Inhalt“</vt:lpstr>
      <vt:lpstr>Folienlayout „Logo klein – 2 Inhalte“</vt:lpstr>
      <vt:lpstr>Folienlayout „Logo klein – 2 Inhalte … </vt:lpstr>
      <vt:lpstr>Folienlayout  „Logo klein – Bild groß“</vt:lpstr>
      <vt:lpstr>Folienlayout „Logo klein – Bild Querformat“</vt:lpstr>
      <vt:lpstr>Folienlayout „Logo klein – Tabelle“</vt:lpstr>
      <vt:lpstr>Folienlayout „Logo klein – Diagramm“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Musterpräsentation  (Folienlayout „Titelfolie mit Bild“)</dc:title>
  <dc:creator>Thomas Rapberger</dc:creator>
  <cp:lastModifiedBy>Rapberger, Thomas</cp:lastModifiedBy>
  <cp:revision>6</cp:revision>
  <dcterms:created xsi:type="dcterms:W3CDTF">2022-11-09T12:56:03Z</dcterms:created>
  <dcterms:modified xsi:type="dcterms:W3CDTF">2024-09-25T10:05:03Z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